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8"/>
  </p:notesMasterIdLst>
  <p:handoutMasterIdLst>
    <p:handoutMasterId r:id="rId9"/>
  </p:handoutMasterIdLst>
  <p:sldIdLst>
    <p:sldId id="757" r:id="rId3"/>
    <p:sldId id="759" r:id="rId4"/>
    <p:sldId id="760" r:id="rId5"/>
    <p:sldId id="761" r:id="rId6"/>
    <p:sldId id="765" r:id="rId7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4483D0"/>
    <a:srgbClr val="1742A1"/>
    <a:srgbClr val="9A0000"/>
    <a:srgbClr val="9E7E38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5468" autoAdjust="0"/>
  </p:normalViewPr>
  <p:slideViewPr>
    <p:cSldViewPr snapToGrid="0" snapToObjects="1">
      <p:cViewPr varScale="1">
        <p:scale>
          <a:sx n="74" d="100"/>
          <a:sy n="74" d="100"/>
        </p:scale>
        <p:origin x="89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3.jpe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10/31/2023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 dirty="0">
                <a:latin typeface="+mj-lt"/>
                <a:ea typeface="+mj-ea"/>
                <a:cs typeface="+mj-cs"/>
              </a:rPr>
              <a:t>BAN 6025</a:t>
            </a: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3701562" y="4860974"/>
            <a:ext cx="5158277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Decision Tree Algorithms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29CAC-D9DE-4B52-886B-1F06CFB00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Tree Algorithms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D993DC1-F96C-4072-A906-B8C80060FB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698131"/>
              </p:ext>
            </p:extLst>
          </p:nvPr>
        </p:nvGraphicFramePr>
        <p:xfrm>
          <a:off x="498474" y="1600200"/>
          <a:ext cx="738688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5031">
                  <a:extLst>
                    <a:ext uri="{9D8B030D-6E8A-4147-A177-3AD203B41FA5}">
                      <a16:colId xmlns:a16="http://schemas.microsoft.com/office/drawing/2014/main" val="747432228"/>
                    </a:ext>
                  </a:extLst>
                </a:gridCol>
                <a:gridCol w="1559859">
                  <a:extLst>
                    <a:ext uri="{9D8B030D-6E8A-4147-A177-3AD203B41FA5}">
                      <a16:colId xmlns:a16="http://schemas.microsoft.com/office/drawing/2014/main" val="607147468"/>
                    </a:ext>
                  </a:extLst>
                </a:gridCol>
                <a:gridCol w="1613647">
                  <a:extLst>
                    <a:ext uri="{9D8B030D-6E8A-4147-A177-3AD203B41FA5}">
                      <a16:colId xmlns:a16="http://schemas.microsoft.com/office/drawing/2014/main" val="3592935891"/>
                    </a:ext>
                  </a:extLst>
                </a:gridCol>
                <a:gridCol w="1538343">
                  <a:extLst>
                    <a:ext uri="{9D8B030D-6E8A-4147-A177-3AD203B41FA5}">
                      <a16:colId xmlns:a16="http://schemas.microsoft.com/office/drawing/2014/main" val="25033106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C4.5 / C5.0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48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Splitting Criteria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7142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p-value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67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Purity measures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952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Binary Splits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7821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Muti</a:t>
                      </a:r>
                      <a:r>
                        <a:rPr lang="en-US" dirty="0"/>
                        <a:t>-way Splits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58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Stopping Criteria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29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Pre-pruning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6154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Post-pruning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198109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28A1C-331F-431F-B59C-21E775877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39C77E-D00B-3CE8-69DB-2024AD7AD027}"/>
              </a:ext>
            </a:extLst>
          </p:cNvPr>
          <p:cNvSpPr txBox="1"/>
          <p:nvPr/>
        </p:nvSpPr>
        <p:spPr>
          <a:xfrm>
            <a:off x="498474" y="5443268"/>
            <a:ext cx="79104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NOTE:  </a:t>
            </a:r>
          </a:p>
          <a:p>
            <a:r>
              <a:rPr lang="en-US" sz="2000" dirty="0">
                <a:highlight>
                  <a:srgbClr val="FFFF00"/>
                </a:highlight>
              </a:rPr>
              <a:t>The </a:t>
            </a:r>
            <a:r>
              <a:rPr lang="en-US" sz="2000" dirty="0" err="1">
                <a:highlight>
                  <a:srgbClr val="FFFF00"/>
                </a:highlight>
              </a:rPr>
              <a:t>sklearn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 err="1">
                <a:highlight>
                  <a:srgbClr val="FFFF00"/>
                </a:highlight>
              </a:rPr>
              <a:t>DecisionTreeClassifier</a:t>
            </a:r>
            <a:r>
              <a:rPr lang="en-US" sz="2000" dirty="0">
                <a:highlight>
                  <a:srgbClr val="FFFF00"/>
                </a:highlight>
              </a:rPr>
              <a:t> uses an optimized version of CART.</a:t>
            </a:r>
          </a:p>
        </p:txBody>
      </p:sp>
    </p:spTree>
    <p:extLst>
      <p:ext uri="{BB962C8B-B14F-4D97-AF65-F5344CB8AC3E}">
        <p14:creationId xmlns:p14="http://schemas.microsoft.com/office/powerpoint/2010/main" val="1575769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32BA8-98A6-4D34-AAF5-5DAE07C01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Criteria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ACB1FE-BAB2-49AA-8CEC-429A11FE0B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8473" y="1457418"/>
                <a:ext cx="7556313" cy="4144963"/>
              </a:xfrm>
            </p:spPr>
            <p:txBody>
              <a:bodyPr/>
              <a:lstStyle/>
              <a:p>
                <a:r>
                  <a:rPr lang="en-US" dirty="0"/>
                  <a:t>P-value (CHAID):</a:t>
                </a:r>
              </a:p>
              <a:p>
                <a:pPr lvl="1"/>
                <a:r>
                  <a:rPr lang="en-US" dirty="0"/>
                  <a:t>Chi-square Test of Independence</a:t>
                </a:r>
              </a:p>
              <a:p>
                <a:pPr marL="228600" lvl="1" indent="0">
                  <a:buNone/>
                </a:pPr>
                <a:r>
                  <a:rPr lang="en-US" dirty="0"/>
                  <a:t>     Ho:  The target variable and the input variable are independent</a:t>
                </a:r>
              </a:p>
              <a:p>
                <a:pPr marL="228600" lvl="1" indent="0">
                  <a:buNone/>
                </a:pPr>
                <a:r>
                  <a:rPr lang="en-US" dirty="0"/>
                  <a:t>     Ha:  The target variable and the input variable are not independent</a:t>
                </a:r>
              </a:p>
              <a:p>
                <a:pPr marL="228600" lvl="1" indent="0">
                  <a:buNone/>
                </a:pPr>
                <a:endParaRPr lang="en-US" dirty="0"/>
              </a:p>
              <a:p>
                <a:r>
                  <a:rPr lang="en-US" dirty="0"/>
                  <a:t>Impurity Measures</a:t>
                </a:r>
              </a:p>
              <a:p>
                <a:pPr lvl="1"/>
                <a:r>
                  <a:rPr lang="en-US" dirty="0"/>
                  <a:t>Gini Index (CART):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𝑔𝑖𝑛𝑖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=1 − 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pPr marL="228600" lvl="1" indent="0">
                  <a:buNone/>
                </a:pPr>
                <a:endParaRPr lang="en-US" dirty="0"/>
              </a:p>
              <a:p>
                <a:pPr lvl="1"/>
                <a:r>
                  <a:rPr lang="en-US" dirty="0"/>
                  <a:t>Information Gain / Entropy (C4.5/C5.0):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𝑒𝑛𝑡𝑟𝑜𝑝𝑦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/>
                  <a:t>   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ACB1FE-BAB2-49AA-8CEC-429A11FE0B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8473" y="1457418"/>
                <a:ext cx="7556313" cy="4144963"/>
              </a:xfrm>
              <a:blipFill>
                <a:blip r:embed="rId2"/>
                <a:stretch>
                  <a:fillRect l="-242" t="-7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4FADAB-CC65-4382-AC7A-18CD47823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980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DD19A-5F21-402B-B59E-5885E686E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vs Multi-Way Splits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0A4DF-EFE3-423E-BBC7-47010E412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Multi-way splits can be represented as a series of binary splits</a:t>
            </a:r>
          </a:p>
          <a:p>
            <a:r>
              <a:rPr lang="en-US" dirty="0"/>
              <a:t>Multi-way splits can be useful </a:t>
            </a:r>
          </a:p>
          <a:p>
            <a:pPr lvl="1"/>
            <a:r>
              <a:rPr lang="en-US" dirty="0"/>
              <a:t>when you have nominal variables with many levels</a:t>
            </a:r>
          </a:p>
          <a:p>
            <a:pPr lvl="1"/>
            <a:r>
              <a:rPr lang="en-US" dirty="0"/>
              <a:t>When you need to find the optimal way to “bin” a variable</a:t>
            </a:r>
          </a:p>
          <a:p>
            <a:r>
              <a:rPr lang="en-US" dirty="0"/>
              <a:t>Multi-way splits may or may not improve the accuracy of the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D7C1F2-588D-43EB-8E8C-EB0D24FBE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911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DD19A-5F21-402B-B59E-5885E686E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Complexity Parameter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00A4DF-EFE3-423E-BBC7-47010E4128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55927" y="1600200"/>
                <a:ext cx="6017736" cy="4144963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Incremental improvement in the tree is calculated at each step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eqArr>
                            <m:eqArr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𝑒𝑟𝑚𝑖𝑛𝑎𝑙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𝑛𝑜𝑑𝑒𝑠</m:t>
                              </m:r>
                            </m:e>
                          </m:eqArr>
                        </m:sub>
                        <m:sup/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𝑚𝑖𝑠𝑐𝑙𝑎𝑠𝑠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nor/>
                            </m:rPr>
                            <a:rPr lang="el-GR" dirty="0"/>
                            <m:t>λ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𝑠𝑝𝑙𝑖𝑡𝑠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Larger values of the cost complexity parameter</a:t>
                </a:r>
              </a:p>
              <a:p>
                <a:pPr lvl="1"/>
                <a:r>
                  <a:rPr lang="en-US" dirty="0"/>
                  <a:t>Yield smaller trees</a:t>
                </a:r>
              </a:p>
              <a:p>
                <a:pPr lvl="1"/>
                <a:r>
                  <a:rPr lang="en-US" dirty="0"/>
                  <a:t>Guard against over-fitting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00A4DF-EFE3-423E-BBC7-47010E4128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5927" y="1600200"/>
                <a:ext cx="6017736" cy="4144963"/>
              </a:xfrm>
              <a:blipFill>
                <a:blip r:embed="rId2"/>
                <a:stretch>
                  <a:fillRect l="-304" t="-884" r="-2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D7C1F2-588D-43EB-8E8C-EB0D24FBE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445157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30336</TotalTime>
  <Words>206</Words>
  <Application>Microsoft Office PowerPoint</Application>
  <PresentationFormat>On-screen Show (4:3)</PresentationFormat>
  <Paragraphs>56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Franklin Gothic Book</vt:lpstr>
      <vt:lpstr>Rockwell</vt:lpstr>
      <vt:lpstr>Wingdings</vt:lpstr>
      <vt:lpstr>Advantage WFU Gray</vt:lpstr>
      <vt:lpstr>Custom Design</vt:lpstr>
      <vt:lpstr>Decision Tree Algorithms</vt:lpstr>
      <vt:lpstr>Common Tree Algorithms</vt:lpstr>
      <vt:lpstr>Splitting Criteria</vt:lpstr>
      <vt:lpstr>Binary vs Multi-Way Splits</vt:lpstr>
      <vt:lpstr>Cost Complexity Parameter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Tonya Balan</cp:lastModifiedBy>
  <cp:revision>1062</cp:revision>
  <cp:lastPrinted>2016-10-04T20:26:21Z</cp:lastPrinted>
  <dcterms:created xsi:type="dcterms:W3CDTF">2014-09-07T15:36:25Z</dcterms:created>
  <dcterms:modified xsi:type="dcterms:W3CDTF">2023-10-31T18:15:35Z</dcterms:modified>
</cp:coreProperties>
</file>